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Medium" charset="1" panose="02000000000000000000"/>
      <p:regular r:id="rId16"/>
    </p:embeddedFont>
    <p:embeddedFont>
      <p:font typeface="Poppins Medium Bold" charset="1" panose="02000000000000000000"/>
      <p:regular r:id="rId17"/>
    </p:embeddedFont>
    <p:embeddedFont>
      <p:font typeface="Poppins Light" charset="1" panose="02000000000000000000"/>
      <p:regular r:id="rId18"/>
    </p:embeddedFont>
    <p:embeddedFont>
      <p:font typeface="Poppins Light Bold" charset="1" panose="02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https://github.com/quadrillionaiire/Utah-Real-Estate-Sales-Analysis" TargetMode="External" Type="http://schemas.openxmlformats.org/officeDocument/2006/relationships/hyperlink"/><Relationship Id="rId4" Target="https://hdrealtyhomes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https://docs.google.com/spreadsheets/d/1DUF2isFWsqVSYhbaACYtbgcLi_YjDqpE3GLQIVgkKQg/edit#gid=69851113" TargetMode="External" Type="http://schemas.openxmlformats.org/officeDocument/2006/relationships/hyperlink"/><Relationship Id="rId4" Target="https://docs.google.com/spreadsheets/d/1DUF2isFWsqVSYhbaACYtbgcLi_YjDqpE3GLQIVgkKQg/edit#gid=69851113" TargetMode="External" Type="http://schemas.openxmlformats.org/officeDocument/2006/relationships/hyperlink"/><Relationship Id="rId5" Target="https://docs.google.com/spreadsheets/d/1DUF2isFWsqVSYhbaACYtbgcLi_YjDqpE3GLQIVgkKQg/edit#gid=69851113" TargetMode="External" Type="http://schemas.openxmlformats.org/officeDocument/2006/relationships/hyperlink"/><Relationship Id="rId6" Target="https://docs.google.com/spreadsheets/d/1DUF2isFWsqVSYhbaACYtbgcLi_YjDqpE3GLQIVgkKQg/edit#gid=69851113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28608"/>
            <a:ext cx="8133862" cy="8229600"/>
          </a:xfrm>
          <a:custGeom>
            <a:avLst/>
            <a:gdLst/>
            <a:ahLst/>
            <a:cxnLst/>
            <a:rect r="r" b="b" t="t" l="l"/>
            <a:pathLst>
              <a:path h="8229600" w="8133862">
                <a:moveTo>
                  <a:pt x="0" y="0"/>
                </a:moveTo>
                <a:lnTo>
                  <a:pt x="8133862" y="0"/>
                </a:lnTo>
                <a:lnTo>
                  <a:pt x="81338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96" r="0" b="-200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04966" y="2298657"/>
            <a:ext cx="7399850" cy="6451686"/>
            <a:chOff x="0" y="0"/>
            <a:chExt cx="9866466" cy="860224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28600"/>
              <a:ext cx="9866466" cy="65193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500"/>
                </a:lnSpc>
              </a:pPr>
              <a:r>
                <a:rPr lang="en-US" sz="125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Utah Real Estate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214773"/>
              <a:ext cx="9555365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Sales Analysis and Predictive Modeling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977265"/>
            <a:ext cx="46363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HD REALTY HOMES CO.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84702" y="1028700"/>
            <a:ext cx="24745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04966" y="8902065"/>
            <a:ext cx="46363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BY: JAYLA HASKINS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593376"/>
            <a:ext cx="8633500" cy="4664924"/>
          </a:xfrm>
          <a:custGeom>
            <a:avLst/>
            <a:gdLst/>
            <a:ahLst/>
            <a:cxnLst/>
            <a:rect r="r" b="b" t="t" l="l"/>
            <a:pathLst>
              <a:path h="4664924" w="8633500">
                <a:moveTo>
                  <a:pt x="0" y="0"/>
                </a:moveTo>
                <a:lnTo>
                  <a:pt x="8633500" y="0"/>
                </a:lnTo>
                <a:lnTo>
                  <a:pt x="8633500" y="4664924"/>
                </a:lnTo>
                <a:lnTo>
                  <a:pt x="0" y="4664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10" r="0" b="-1171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8633500" cy="2020342"/>
            <a:chOff x="0" y="0"/>
            <a:chExt cx="11511334" cy="269378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1511334" cy="163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Contact Us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71065"/>
              <a:ext cx="10820400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Reach out to us for inquiries or comments.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81188" y="4726134"/>
            <a:ext cx="5016466" cy="4532166"/>
            <a:chOff x="0" y="0"/>
            <a:chExt cx="6688622" cy="604288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668862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u="sng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3" tooltip="https://github.com/quadrillionaiire/Utah-Real-Estate-Sales-Analysis"/>
                </a:rPr>
                <a:t>Git Hub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86984"/>
              <a:ext cx="668862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spc="120">
                  <a:solidFill>
                    <a:srgbClr val="B29C73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PHONE NUMBER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427279"/>
              <a:ext cx="668862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spryaiservices@gmail.com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052363"/>
              <a:ext cx="668862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spc="120">
                  <a:solidFill>
                    <a:srgbClr val="B29C73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EMAIL ADDRESS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892659"/>
              <a:ext cx="668862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u="sng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4" tooltip="https://hdrealtyhomes.com"/>
                </a:rPr>
                <a:t>www.hdrealtyhomes.com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517743"/>
              <a:ext cx="668862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399" spc="120">
                  <a:solidFill>
                    <a:srgbClr val="B29C73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WEBSITE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784702" y="1028700"/>
            <a:ext cx="24745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44200" y="1028700"/>
            <a:ext cx="6977489" cy="7727263"/>
          </a:xfrm>
          <a:custGeom>
            <a:avLst/>
            <a:gdLst/>
            <a:ahLst/>
            <a:cxnLst/>
            <a:rect r="r" b="b" t="t" l="l"/>
            <a:pathLst>
              <a:path h="7727263" w="6977489">
                <a:moveTo>
                  <a:pt x="0" y="0"/>
                </a:moveTo>
                <a:lnTo>
                  <a:pt x="6977489" y="0"/>
                </a:lnTo>
                <a:lnTo>
                  <a:pt x="6977489" y="7727263"/>
                </a:lnTo>
                <a:lnTo>
                  <a:pt x="0" y="7727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55" t="0" r="-3295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5056"/>
            <a:ext cx="885175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Synopsis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25671"/>
            <a:ext cx="9421101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Analyze Utah’s real estate market, identify key pricing drivers, and build a predictive model to support pricing strategies for real estate professionals.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912354"/>
            <a:ext cx="9542102" cy="2585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  <a:hlinkClick r:id="rId3" tooltip="https://docs.google.com/spreadsheets/d/1DUF2isFWsqVSYhbaACYtbgcLi_YjDqpE3GLQIVgkKQg/edit#gid=69851113"/>
              </a:rPr>
              <a:t>Property Prices: Median listing prices are below $529,000; farms and newer homes are valued higher.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  <a:hlinkClick r:id="rId4" tooltip="https://docs.google.com/spreadsheets/d/1DUF2isFWsqVSYhbaACYtbgcLi_YjDqpE3GLQIVgkKQg/edit#gid=69851113"/>
              </a:rPr>
              <a:t>Predictive Modeling: K-Nearest Neighbors (KNN) achieved 99.54% accuracy in price prediction.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 Bold"/>
                <a:ea typeface="Poppins Light Bold"/>
                <a:cs typeface="Poppins Light Bold"/>
                <a:sym typeface="Poppins Light Bold"/>
                <a:hlinkClick r:id="rId5" tooltip="https://docs.google.com/spreadsheets/d/1DUF2isFWsqVSYhbaACYtbgcLi_YjDqpE3GLQIVgkKQg/edit#gid=69851113"/>
              </a:rPr>
              <a:t>Actionable Insights: Focus on key property features like bedrooms and modernity for pricing strategies.</a:t>
            </a:r>
          </a:p>
          <a:p>
            <a:pPr algn="l">
              <a:lnSpc>
                <a:spcPts val="294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6750332" y="9092573"/>
            <a:ext cx="508968" cy="165727"/>
            <a:chOff x="0" y="0"/>
            <a:chExt cx="1560133" cy="50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8953500"/>
            <a:ext cx="24745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907151"/>
            <a:ext cx="1011704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Main Findings: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611739"/>
            <a:ext cx="9542102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Next Steps: Improve model accuracy through tuning and refine insights to support real estate investment strategies.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2222222"/>
            <a:ext cx="6706371" cy="7537137"/>
          </a:xfrm>
          <a:custGeom>
            <a:avLst/>
            <a:gdLst/>
            <a:ahLst/>
            <a:cxnLst/>
            <a:rect r="r" b="b" t="t" l="l"/>
            <a:pathLst>
              <a:path h="7537137" w="6706371">
                <a:moveTo>
                  <a:pt x="0" y="0"/>
                </a:moveTo>
                <a:lnTo>
                  <a:pt x="6706371" y="0"/>
                </a:lnTo>
                <a:lnTo>
                  <a:pt x="6706371" y="7537137"/>
                </a:lnTo>
                <a:lnTo>
                  <a:pt x="0" y="7537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9" t="0" r="-299" b="-15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1122972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Inferential Outcomes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91073" y="3196392"/>
            <a:ext cx="7728992" cy="1856582"/>
            <a:chOff x="0" y="0"/>
            <a:chExt cx="10305323" cy="247544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10305323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Tested with an Analysis of Variance (ANOVA)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70450"/>
              <a:ext cx="10305323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3" tooltip="https://docs.google.com/spreadsheets/d/1DUF2isFWsqVSYhbaACYtbgcLi_YjDqpE3GLQIVgkKQg/edit#gid=69851113"/>
                </a:rPr>
                <a:t>Bedroom count impacts price significantly</a:t>
              </a:r>
            </a:p>
            <a:p>
              <a:pPr algn="l" marL="474980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Farm properties are the most expensive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1073" y="5310149"/>
            <a:ext cx="7728992" cy="1361283"/>
            <a:chOff x="0" y="0"/>
            <a:chExt cx="10305323" cy="18150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1030532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Tested with a T-test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10050"/>
              <a:ext cx="10305323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Properties built after 2000 are valued higher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Garage presence has no significant effect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91073" y="7319132"/>
            <a:ext cx="7728992" cy="970757"/>
            <a:chOff x="0" y="0"/>
            <a:chExt cx="10305323" cy="129434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1030532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Tested with an Analysis of Variance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10050"/>
              <a:ext cx="10305323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80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4" tooltip="https://docs.google.com/spreadsheets/d/1DUF2isFWsqVSYhbaACYtbgcLi_YjDqpE3GLQIVgkKQg/edit#gid=69851113"/>
                </a:rPr>
                <a:t>Lot size and garages weakly correlates with price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191073" y="2190750"/>
            <a:ext cx="942110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What Drives Property Prices?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392851" y="3008280"/>
            <a:ext cx="5390064" cy="3690700"/>
            <a:chOff x="0" y="0"/>
            <a:chExt cx="7186752" cy="492093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470" t="0" r="2470" b="0"/>
            <a:stretch>
              <a:fillRect/>
            </a:stretch>
          </p:blipFill>
          <p:spPr>
            <a:xfrm flipH="false" flipV="false">
              <a:off x="0" y="0"/>
              <a:ext cx="7186752" cy="4920934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503560" y="3008280"/>
            <a:ext cx="5390064" cy="3690700"/>
            <a:chOff x="0" y="0"/>
            <a:chExt cx="7186752" cy="492093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5911" r="0" b="5911"/>
            <a:stretch>
              <a:fillRect/>
            </a:stretch>
          </p:blipFill>
          <p:spPr>
            <a:xfrm flipH="false" flipV="false">
              <a:off x="0" y="0"/>
              <a:ext cx="7186752" cy="4920934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2363031" y="3008280"/>
            <a:ext cx="5390064" cy="3690700"/>
            <a:chOff x="0" y="0"/>
            <a:chExt cx="7186752" cy="4920934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12771" r="0" b="1395"/>
            <a:stretch>
              <a:fillRect/>
            </a:stretch>
          </p:blipFill>
          <p:spPr>
            <a:xfrm flipH="false" flipV="false">
              <a:off x="0" y="0"/>
              <a:ext cx="7186752" cy="4920934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028700" y="1019175"/>
            <a:ext cx="1230428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Top 3 Models Tested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91553" y="7354245"/>
            <a:ext cx="3814079" cy="1391924"/>
            <a:chOff x="0" y="0"/>
            <a:chExt cx="5085438" cy="185589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508543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K-Nearest Neighbors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61848"/>
              <a:ext cx="508543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99.54% Accuracy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69183"/>
              <a:ext cx="5085438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Top Performance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784702" y="1028700"/>
            <a:ext cx="24745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10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180844" y="7354245"/>
            <a:ext cx="3814079" cy="1391924"/>
            <a:chOff x="0" y="0"/>
            <a:chExt cx="5085438" cy="1855898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57150"/>
              <a:ext cx="508543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Gradient Boosting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61848"/>
              <a:ext cx="508543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56% - 65% Accuracy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469183"/>
              <a:ext cx="5085438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Moderate Performace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151024" y="7354245"/>
            <a:ext cx="3814079" cy="1391924"/>
            <a:chOff x="0" y="0"/>
            <a:chExt cx="5085438" cy="185589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57150"/>
              <a:ext cx="508543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Random Forest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761848"/>
              <a:ext cx="508543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52%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469183"/>
              <a:ext cx="5085438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Underperformed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176680" y="2035917"/>
            <a:ext cx="9082620" cy="6818186"/>
          </a:xfrm>
          <a:custGeom>
            <a:avLst/>
            <a:gdLst/>
            <a:ahLst/>
            <a:cxnLst/>
            <a:rect r="r" b="b" t="t" l="l"/>
            <a:pathLst>
              <a:path h="6818186" w="9082620">
                <a:moveTo>
                  <a:pt x="0" y="0"/>
                </a:moveTo>
                <a:lnTo>
                  <a:pt x="9082620" y="0"/>
                </a:lnTo>
                <a:lnTo>
                  <a:pt x="9082620" y="6818186"/>
                </a:lnTo>
                <a:lnTo>
                  <a:pt x="0" y="681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24667"/>
            <a:ext cx="6667500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KNN in Action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3117857"/>
            <a:ext cx="6258892" cy="6057580"/>
            <a:chOff x="0" y="0"/>
            <a:chExt cx="8345190" cy="80767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86361"/>
              <a:ext cx="8345190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Provides accurate price estimates based on property features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834519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Utility</a:t>
              </a: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3" tooltip="https://docs.google.com/spreadsheets/d/1DUF2isFWsqVSYhbaACYtbgcLi_YjDqpE3GLQIVgkKQg/edit#gid=69851113"/>
                </a:rPr>
                <a:t>: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740005"/>
              <a:ext cx="8345190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Real estate professionals, investors, and analysts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015544"/>
              <a:ext cx="834519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Target Users</a:t>
              </a: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4" tooltip="https://docs.google.com/spreadsheets/d/1DUF2isFWsqVSYhbaACYtbgcLi_YjDqpE3GLQIVgkKQg/edit#gid=69851113"/>
                </a:rPr>
                <a:t>: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793649"/>
              <a:ext cx="8345190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Better pricing strategies, informed investments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069189"/>
              <a:ext cx="8345190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Potential Impact: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213452" y="1028700"/>
            <a:ext cx="104584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11883" y="2375289"/>
            <a:ext cx="11310118" cy="6822916"/>
            <a:chOff x="0" y="0"/>
            <a:chExt cx="15080158" cy="909722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642" t="0" r="642" b="0"/>
            <a:stretch>
              <a:fillRect/>
            </a:stretch>
          </p:blipFill>
          <p:spPr>
            <a:xfrm flipH="false" flipV="false">
              <a:off x="0" y="0"/>
              <a:ext cx="15080158" cy="9097221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28700" y="1019175"/>
            <a:ext cx="1230428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 in Utah Real Estate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654137"/>
            <a:ext cx="3814079" cy="934606"/>
            <a:chOff x="0" y="0"/>
            <a:chExt cx="5085438" cy="124614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508543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Listing Prices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61848"/>
              <a:ext cx="5085438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Median vs. Outliers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784702" y="1028700"/>
            <a:ext cx="24745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10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503345" y="2304596"/>
            <a:ext cx="11676918" cy="7036567"/>
            <a:chOff x="0" y="0"/>
            <a:chExt cx="15569224" cy="938209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5099" t="12727" r="0" b="681"/>
            <a:stretch>
              <a:fillRect/>
            </a:stretch>
          </p:blipFill>
          <p:spPr>
            <a:xfrm flipH="false" flipV="false">
              <a:off x="0" y="0"/>
              <a:ext cx="15569224" cy="938209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4784702" y="1028700"/>
            <a:ext cx="24745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10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3552859"/>
            <a:ext cx="3474645" cy="1325131"/>
            <a:chOff x="0" y="0"/>
            <a:chExt cx="4632859" cy="176684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4632859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Property Types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61848"/>
              <a:ext cx="4632859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Market share by Property Type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46672"/>
            <a:ext cx="1230428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 in Utah Real Estate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019175"/>
            <a:ext cx="1230428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Trends in Utah Real Estate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3654137"/>
            <a:ext cx="3814079" cy="1325131"/>
            <a:chOff x="0" y="0"/>
            <a:chExt cx="5085438" cy="176684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508543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Temporal Trends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61848"/>
              <a:ext cx="5085438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Annual changes in average prices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784702" y="1028700"/>
            <a:ext cx="24745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10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309035" y="2247900"/>
            <a:ext cx="13211215" cy="6822916"/>
            <a:chOff x="0" y="0"/>
            <a:chExt cx="17614954" cy="9097221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2"/>
            <a:srcRect l="0" t="460" r="0" b="460"/>
            <a:stretch>
              <a:fillRect/>
            </a:stretch>
          </p:blipFill>
          <p:spPr>
            <a:xfrm flipH="false" flipV="false">
              <a:off x="0" y="0"/>
              <a:ext cx="17614954" cy="90972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0332" y="9175437"/>
            <a:ext cx="508968" cy="165727"/>
            <a:chOff x="0" y="0"/>
            <a:chExt cx="1560133" cy="508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15900"/>
              <a:ext cx="1264223" cy="76200"/>
            </a:xfrm>
            <a:custGeom>
              <a:avLst/>
              <a:gdLst/>
              <a:ahLst/>
              <a:cxnLst/>
              <a:rect r="r" b="b" t="t" l="l"/>
              <a:pathLst>
                <a:path h="76200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5483" y="1270"/>
              <a:ext cx="374650" cy="505460"/>
            </a:xfrm>
            <a:custGeom>
              <a:avLst/>
              <a:gdLst/>
              <a:ahLst/>
              <a:cxnLst/>
              <a:rect r="r" b="b" t="t" l="l"/>
              <a:pathLst>
                <a:path h="505460" w="37465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457182" y="1941853"/>
            <a:ext cx="11301259" cy="6328705"/>
          </a:xfrm>
          <a:custGeom>
            <a:avLst/>
            <a:gdLst/>
            <a:ahLst/>
            <a:cxnLst/>
            <a:rect r="r" b="b" t="t" l="l"/>
            <a:pathLst>
              <a:path h="6328705" w="11301259">
                <a:moveTo>
                  <a:pt x="0" y="0"/>
                </a:moveTo>
                <a:lnTo>
                  <a:pt x="11301259" y="0"/>
                </a:lnTo>
                <a:lnTo>
                  <a:pt x="11301259" y="6328705"/>
                </a:lnTo>
                <a:lnTo>
                  <a:pt x="0" y="6328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42434"/>
            <a:ext cx="6929887" cy="3504995"/>
            <a:chOff x="0" y="0"/>
            <a:chExt cx="9239850" cy="467332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3825"/>
              <a:ext cx="9239850" cy="2977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100"/>
                </a:lnSpc>
              </a:pPr>
              <a:r>
                <a:rPr lang="en-US" sz="6500">
                  <a:solidFill>
                    <a:srgbClr val="B29C73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Appendix &amp; Next Steps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90204"/>
              <a:ext cx="9239850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External Resources: Apify API, Realtor.com data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106206"/>
            <a:ext cx="5553847" cy="3270804"/>
            <a:chOff x="0" y="0"/>
            <a:chExt cx="7405129" cy="436107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740512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400" spc="120">
                  <a:solidFill>
                    <a:srgbClr val="B29C73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FUTURE DIRECTIONS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52579"/>
              <a:ext cx="7405129" cy="3608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3" tooltip="https://docs.google.com/spreadsheets/d/1DUF2isFWsqVSYhbaACYtbgcLi_YjDqpE3GLQIVgkKQg/edit#gid=69851113"/>
                </a:rPr>
                <a:t>Dev</a:t>
              </a:r>
              <a:r>
                <a:rPr lang="en-US" sz="2199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4" tooltip="https://docs.google.com/spreadsheets/d/1DUF2isFWsqVSYhbaACYtbgcLi_YjDqpE3GLQIVgkKQg/edit#gid=69851113"/>
                </a:rPr>
                <a:t>elop geospatial models for location insights.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5" tooltip="https://docs.google.com/spreadsheets/d/1DUF2isFWsqVSYhbaACYtbgcLi_YjDqpE3GLQIVgkKQg/edit#gid=69851113"/>
                </a:rPr>
                <a:t>Build user-friendly dashboards integrating these findings.</a:t>
              </a: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  <a:hlinkClick r:id="rId6" tooltip="https://docs.google.com/spreadsheets/d/1DUF2isFWsqVSYhbaACYtbgcLi_YjDqpE3GLQIVgkKQg/edit#gid=69851113"/>
                </a:rPr>
                <a:t>Explore advanced modeling techniques like deep learning.</a:t>
              </a:r>
            </a:p>
            <a:p>
              <a:pPr algn="l">
                <a:lnSpc>
                  <a:spcPts val="307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9105900"/>
            <a:ext cx="2474598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01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DAGWc5fTdS0</dc:identifier>
  <dcterms:modified xsi:type="dcterms:W3CDTF">2011-08-01T06:04:30Z</dcterms:modified>
  <cp:revision>1</cp:revision>
  <dc:title>Utah Real Estate Sales Analysis</dc:title>
</cp:coreProperties>
</file>